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4" r:id="rId5"/>
    <p:sldId id="268" r:id="rId6"/>
    <p:sldId id="259" r:id="rId7"/>
    <p:sldId id="286" r:id="rId8"/>
    <p:sldId id="276" r:id="rId9"/>
    <p:sldId id="269" r:id="rId10"/>
    <p:sldId id="258" r:id="rId11"/>
    <p:sldId id="287" r:id="rId12"/>
    <p:sldId id="288" r:id="rId13"/>
    <p:sldId id="27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C66"/>
    <a:srgbClr val="464C82"/>
    <a:srgbClr val="11D5C2"/>
    <a:srgbClr val="2FA0A7"/>
    <a:srgbClr val="526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"/>
          <a:sy n="1" d="1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92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r>
              <a:rPr lang="en-US" altLang="en-US" sz="1920" u="none" strike="noStrike" cap="none" normalizeH="0">
                <a:ln>
                  <a:noFill/>
                </a:ln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rPr>
              <a:t>三年</a:t>
            </a:r>
            <a:r>
              <a:rPr sz="1920" u="none" strike="noStrike" cap="none" normalizeH="0">
                <a:ln>
                  <a:noFill/>
                </a:ln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rPr>
              <a:t>绩点</a:t>
            </a:r>
            <a:r>
              <a:rPr lang="en-US" altLang="en-US" sz="1920" u="none" strike="noStrike" cap="none" normalizeH="0">
                <a:ln>
                  <a:noFill/>
                </a:ln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rPr>
              <a:t>（含竞赛）</a:t>
            </a:r>
            <a:endParaRPr lang="en-US" altLang="en-US" sz="1920" u="none" strike="noStrike" cap="none" normalizeH="0">
              <a:ln>
                <a:noFill/>
              </a:ln>
              <a:solidFill>
                <a:schemeClr val="tx1"/>
              </a:solidFill>
              <a:uFill>
                <a:solidFill>
                  <a:schemeClr val="tx1"/>
                </a:solidFill>
              </a:uFill>
            </a:endParaRPr>
          </a:p>
        </c:rich>
      </c:tx>
      <c:layout>
        <c:manualLayout>
          <c:xMode val="edge"/>
          <c:yMode val="edge"/>
          <c:x val="0.316527777777778"/>
          <c:y val="0.012497273009634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300093354833234"/>
          <c:y val="0.108855585831063"/>
          <c:w val="0.949622337265552"/>
          <c:h val="0.828392370572207"/>
        </c:manualLayout>
      </c:layout>
      <c:lineChart>
        <c:grouping val="stacked"/>
        <c:varyColors val="0"/>
        <c:ser>
          <c:idx val="0"/>
          <c:order val="0"/>
          <c:tx>
            <c:strRef>
              <c:f>[Book1]Sheet1!$E$3</c:f>
              <c:strCache>
                <c:ptCount val="1"/>
                <c:pt idx="0">
                  <c:v>绩点</c:v>
                </c:pt>
              </c:strCache>
            </c:strRef>
          </c:tx>
          <c:spPr>
            <a:ln w="28575" cap="rnd" cmpd="sng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600" b="0" i="0" u="none" strike="noStrike" kern="1200" cap="none" spc="0" normalizeH="0" baseline="0">
                    <a:ln>
                      <a:noFill/>
                    </a:ln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[Book1]Sheet1!$D$4:$D$9</c:f>
              <c:strCache>
                <c:ptCount val="6"/>
                <c:pt idx="0">
                  <c:v>第一学期</c:v>
                </c:pt>
                <c:pt idx="1">
                  <c:v>第二学期</c:v>
                </c:pt>
                <c:pt idx="2">
                  <c:v>第三学期</c:v>
                </c:pt>
                <c:pt idx="3">
                  <c:v>第四学期</c:v>
                </c:pt>
                <c:pt idx="4">
                  <c:v>第五学期</c:v>
                </c:pt>
                <c:pt idx="5">
                  <c:v>第六学期</c:v>
                </c:pt>
              </c:strCache>
            </c:strRef>
          </c:cat>
          <c:val>
            <c:numRef>
              <c:f>[Book1]Sheet1!$E$4:$E$9</c:f>
              <c:numCache>
                <c:formatCode>General</c:formatCode>
                <c:ptCount val="6"/>
                <c:pt idx="0">
                  <c:v>4.549</c:v>
                </c:pt>
                <c:pt idx="1">
                  <c:v>4.007</c:v>
                </c:pt>
                <c:pt idx="2">
                  <c:v>4.943</c:v>
                </c:pt>
                <c:pt idx="3">
                  <c:v>4.614</c:v>
                </c:pt>
                <c:pt idx="4">
                  <c:v>5.367</c:v>
                </c:pt>
                <c:pt idx="5">
                  <c:v>5.065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1209695"/>
        <c:axId val="893660443"/>
      </c:lineChart>
      <c:catAx>
        <c:axId val="7120969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893660443"/>
        <c:crosses val="autoZero"/>
        <c:auto val="1"/>
        <c:lblAlgn val="ctr"/>
        <c:lblOffset val="100"/>
        <c:noMultiLvlLbl val="0"/>
      </c:catAx>
      <c:valAx>
        <c:axId val="8936604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71209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152400">
        <a:schemeClr val="accent1">
          <a:alpha val="40000"/>
        </a:schemeClr>
      </a:glow>
    </a:effectLst>
  </c:spPr>
  <c:txPr>
    <a:bodyPr anchor="b" anchorCtr="0"/>
    <a:lstStyle/>
    <a:p>
      <a:pPr>
        <a:defRPr lang="en-US" sz="1600" u="none" strike="noStrike" kern="1200" cap="none" spc="0" normalizeH="0">
          <a:ln>
            <a:noFill/>
          </a:ln>
          <a:solidFill>
            <a:schemeClr val="tx1"/>
          </a:solidFill>
          <a:uFill>
            <a:solidFill>
              <a:schemeClr val="tx1"/>
            </a:solidFill>
          </a:u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2500"/>
          </a:bodyPr>
          <a:lstStyle/>
          <a:p>
            <a:r>
              <a:t>www.515ppt.com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2500"/>
          </a:bodyPr>
          <a:lstStyle/>
          <a:p>
            <a:r>
              <a:t>www.515ppt.com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2500"/>
          </a:bodyPr>
          <a:lstStyle/>
          <a:p>
            <a:r>
              <a:t>www.515ppt.com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2500"/>
          </a:bodyPr>
          <a:lstStyle/>
          <a:p>
            <a:r>
              <a:t>www.515ppt.com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2500"/>
          </a:bodyPr>
          <a:lstStyle/>
          <a:p>
            <a:r>
              <a:t>www.515ppt.com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2500"/>
          </a:bodyPr>
          <a:lstStyle/>
          <a:p>
            <a:r>
              <a:t>www.515ppt.com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2500"/>
          </a:bodyPr>
          <a:lstStyle/>
          <a:p>
            <a:r>
              <a:t>www.515ppt.com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2500"/>
          </a:bodyPr>
          <a:lstStyle/>
          <a:p>
            <a:r>
              <a:t>www.515ppt.com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2500"/>
          </a:bodyPr>
          <a:lstStyle/>
          <a:p>
            <a:r>
              <a:t>www.515ppt.com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2500"/>
          </a:bodyPr>
          <a:lstStyle/>
          <a:p>
            <a:r>
              <a:t>www.515ppt.com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2500"/>
          </a:bodyPr>
          <a:lstStyle/>
          <a:p>
            <a:r>
              <a:t>www.515ppt.com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0AF92-4D6A-402D-9B0D-EFF6344488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26F0C-168E-4D8A-ADB9-2E561F382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0AF92-4D6A-402D-9B0D-EFF6344488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26F0C-168E-4D8A-ADB9-2E561F382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0AF92-4D6A-402D-9B0D-EFF6344488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26F0C-168E-4D8A-ADB9-2E561F382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0AF92-4D6A-402D-9B0D-EFF6344488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26F0C-168E-4D8A-ADB9-2E561F382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0AF92-4D6A-402D-9B0D-EFF6344488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26F0C-168E-4D8A-ADB9-2E561F382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0AF92-4D6A-402D-9B0D-EFF6344488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26F0C-168E-4D8A-ADB9-2E561F382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0AF92-4D6A-402D-9B0D-EFF6344488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26F0C-168E-4D8A-ADB9-2E561F382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362585" y="292100"/>
            <a:ext cx="11511915" cy="6273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半闭框 5"/>
          <p:cNvSpPr/>
          <p:nvPr userDrawn="1"/>
        </p:nvSpPr>
        <p:spPr>
          <a:xfrm rot="5400000">
            <a:off x="10643235" y="420812"/>
            <a:ext cx="1079500" cy="1079500"/>
          </a:xfrm>
          <a:prstGeom prst="halfFrame">
            <a:avLst/>
          </a:prstGeom>
          <a:solidFill>
            <a:srgbClr val="373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73C66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0AF92-4D6A-402D-9B0D-EFF6344488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26F0C-168E-4D8A-ADB9-2E561F382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0AF92-4D6A-402D-9B0D-EFF6344488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26F0C-168E-4D8A-ADB9-2E561F3825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tretch>
            <a:fillRect l="-171000" r="-17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0AF92-4D6A-402D-9B0D-EFF6344488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26F0C-168E-4D8A-ADB9-2E561F382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jpeg"/><Relationship Id="rId7" Type="http://schemas.openxmlformats.org/officeDocument/2006/relationships/image" Target="../media/image20.jpe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6.jpeg"/><Relationship Id="rId12" Type="http://schemas.openxmlformats.org/officeDocument/2006/relationships/image" Target="../media/image25.jpeg"/><Relationship Id="rId11" Type="http://schemas.openxmlformats.org/officeDocument/2006/relationships/image" Target="../media/image24.jpeg"/><Relationship Id="rId10" Type="http://schemas.openxmlformats.org/officeDocument/2006/relationships/image" Target="../media/image23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8690" y="1056640"/>
            <a:ext cx="10756265" cy="1014730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en-US" sz="6000" b="1" u="sng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国家奖学金答辩</a:t>
            </a:r>
            <a:endParaRPr lang="en-US" altLang="en-US" sz="6000" b="1" u="sng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8373" y="2190114"/>
            <a:ext cx="4250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院系：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通信工程学院	</a:t>
            </a:r>
            <a:endParaRPr lang="en-US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8373" y="3198178"/>
            <a:ext cx="2707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学号：</a:t>
            </a:r>
            <a:r>
              <a:rPr lang="en-US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16086214</a:t>
            </a:r>
            <a:endParaRPr lang="en-US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8373" y="5066529"/>
            <a:ext cx="2492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答辩人：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潘奕铭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8373" y="5531349"/>
            <a:ext cx="3111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日期：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</a:t>
            </a:r>
            <a:r>
              <a:rPr lang="en-US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09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32"/>
          <a:stretch>
            <a:fillRect/>
          </a:stretch>
        </p:blipFill>
        <p:spPr>
          <a:xfrm>
            <a:off x="6162328" y="0"/>
            <a:ext cx="6029672" cy="6858000"/>
          </a:xfrm>
          <a:prstGeom prst="rect">
            <a:avLst/>
          </a:prstGeom>
        </p:spPr>
      </p:pic>
      <p:sp>
        <p:nvSpPr>
          <p:cNvPr id="2" name="文本框 4"/>
          <p:cNvSpPr txBox="1"/>
          <p:nvPr/>
        </p:nvSpPr>
        <p:spPr>
          <a:xfrm>
            <a:off x="948690" y="2687320"/>
            <a:ext cx="49714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专业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通信工程</a:t>
            </a:r>
            <a:r>
              <a:rPr lang="en-US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（中外合作办学）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971675" y="2656205"/>
            <a:ext cx="79451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FF7575"/>
                </a:solidFill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en-US">
                <a:solidFill>
                  <a:srgbClr val="373C66"/>
                </a:solidFill>
              </a:rPr>
              <a:t>貌似需要一个总结？</a:t>
            </a:r>
            <a:endParaRPr lang="en-US" altLang="en-US">
              <a:solidFill>
                <a:srgbClr val="373C66"/>
              </a:solidFill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011170" y="2656205"/>
            <a:ext cx="69056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FF7575"/>
                </a:solidFill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>
                <a:solidFill>
                  <a:srgbClr val="373C66"/>
                </a:solidFill>
              </a:rPr>
              <a:t>Thanks </a:t>
            </a:r>
            <a:r>
              <a:rPr lang="en-US" altLang="en-US">
                <a:solidFill>
                  <a:srgbClr val="373C66"/>
                </a:solidFill>
              </a:rPr>
              <a:t>for listening</a:t>
            </a:r>
            <a:endParaRPr lang="en-US" altLang="en-US">
              <a:solidFill>
                <a:srgbClr val="373C66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2585" y="138504"/>
            <a:ext cx="606549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600">
                <a:solidFill>
                  <a:srgbClr val="373C66"/>
                </a:solidFill>
                <a:latin typeface="Impact" panose="020B0806030902050204" pitchFamily="34" charset="0"/>
                <a:ea typeface="微软雅黑" panose="020B0503020204020204" charset="-122"/>
              </a:rPr>
              <a:t>Who am I</a:t>
            </a:r>
            <a:endParaRPr lang="en-US" altLang="en-US" sz="6600">
              <a:solidFill>
                <a:srgbClr val="373C66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22"/>
          <p:cNvSpPr txBox="1"/>
          <p:nvPr/>
        </p:nvSpPr>
        <p:spPr>
          <a:xfrm flipH="1">
            <a:off x="918845" y="2653665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曾经在杭电助手担任前端部副部长</a:t>
            </a:r>
            <a:endParaRPr lang="en-US" alt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6" name="文本框 22"/>
          <p:cNvSpPr txBox="1"/>
          <p:nvPr/>
        </p:nvSpPr>
        <p:spPr>
          <a:xfrm flipH="1">
            <a:off x="918845" y="3229610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曾经是校ACM集训队队员，现在是算法竞赛爱好者</a:t>
            </a:r>
            <a:endParaRPr lang="en-US" alt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7" name="文本框 22"/>
          <p:cNvSpPr txBox="1"/>
          <p:nvPr/>
        </p:nvSpPr>
        <p:spPr>
          <a:xfrm flipH="1">
            <a:off x="918845" y="3865880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准前端开发工程师</a:t>
            </a:r>
            <a:endParaRPr lang="en-US" alt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9" name="文本框 22"/>
          <p:cNvSpPr txBox="1"/>
          <p:nvPr/>
        </p:nvSpPr>
        <p:spPr>
          <a:xfrm flipH="1">
            <a:off x="918845" y="2063115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000" b="1" strike="sngStrike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一个喜欢听歌写代码的肥宅</a:t>
            </a:r>
            <a:endParaRPr lang="en-US" altLang="en-US" sz="2000" b="1" strike="sngStrike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27755" y="177532"/>
            <a:ext cx="320799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FF7575"/>
                </a:solidFill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>
                <a:solidFill>
                  <a:srgbClr val="373C66"/>
                </a:solidFill>
              </a:rPr>
              <a:t>ACM</a:t>
            </a:r>
            <a:endParaRPr lang="en-US">
              <a:solidFill>
                <a:srgbClr val="373C6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990" y="1092835"/>
            <a:ext cx="9737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373C66"/>
                </a:solidFill>
                <a:latin typeface="微软雅黑" panose="020B0503020204020204" charset="-122"/>
                <a:ea typeface="微软雅黑" panose="020B0503020204020204" charset="-122"/>
              </a:rPr>
              <a:t>日复一日，年复一年的刷题时光</a:t>
            </a:r>
            <a:endParaRPr lang="en-US" altLang="zh-CN" sz="3600">
              <a:solidFill>
                <a:srgbClr val="373C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1"/>
          <p:cNvSpPr/>
          <p:nvPr/>
        </p:nvSpPr>
        <p:spPr>
          <a:xfrm>
            <a:off x="878639" y="2179953"/>
            <a:ext cx="1750060" cy="3938905"/>
          </a:xfrm>
          <a:prstGeom prst="roundRect">
            <a:avLst>
              <a:gd name="adj" fmla="val 50000"/>
            </a:avLst>
          </a:prstGeom>
          <a:solidFill>
            <a:srgbClr val="373C6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1" name="文本框 20"/>
          <p:cNvSpPr txBox="1"/>
          <p:nvPr/>
        </p:nvSpPr>
        <p:spPr>
          <a:xfrm flipH="1">
            <a:off x="878639" y="3515358"/>
            <a:ext cx="211963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80604020202020204" pitchFamily="34" charset="0"/>
              </a:rPr>
              <a:t>Solved: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80604020202020204" pitchFamily="34" charset="0"/>
              </a:rPr>
              <a:t>719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80604020202020204" pitchFamily="34" charset="0"/>
              </a:rPr>
              <a:t> 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8" name="圆角矩形 2"/>
          <p:cNvSpPr/>
          <p:nvPr/>
        </p:nvSpPr>
        <p:spPr>
          <a:xfrm>
            <a:off x="3863139" y="2179953"/>
            <a:ext cx="1750060" cy="3938905"/>
          </a:xfrm>
          <a:prstGeom prst="roundRect">
            <a:avLst>
              <a:gd name="adj" fmla="val 50000"/>
            </a:avLst>
          </a:prstGeom>
          <a:solidFill>
            <a:srgbClr val="373C6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文本框 20"/>
          <p:cNvSpPr txBox="1"/>
          <p:nvPr/>
        </p:nvSpPr>
        <p:spPr>
          <a:xfrm flipH="1">
            <a:off x="3863139" y="3515358"/>
            <a:ext cx="211963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80604020202020204" pitchFamily="34" charset="0"/>
              </a:rPr>
              <a:t>Solved: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80604020202020204" pitchFamily="34" charset="0"/>
              </a:rPr>
              <a:t>704</a:t>
            </a:r>
            <a:endParaRPr lang="en-US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6848274" y="2179953"/>
            <a:ext cx="1750060" cy="3938905"/>
          </a:xfrm>
          <a:prstGeom prst="roundRect">
            <a:avLst>
              <a:gd name="adj" fmla="val 50000"/>
            </a:avLst>
          </a:prstGeom>
          <a:solidFill>
            <a:srgbClr val="373C6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文本框 20"/>
          <p:cNvSpPr txBox="1"/>
          <p:nvPr/>
        </p:nvSpPr>
        <p:spPr>
          <a:xfrm flipH="1">
            <a:off x="6847639" y="3515358"/>
            <a:ext cx="211963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80604020202020204" pitchFamily="34" charset="0"/>
              </a:rPr>
              <a:t>Solved: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80604020202020204" pitchFamily="34" charset="0"/>
              </a:rPr>
              <a:t>337</a:t>
            </a:r>
            <a:endParaRPr lang="en-US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12" name="圆角矩形 16"/>
          <p:cNvSpPr/>
          <p:nvPr/>
        </p:nvSpPr>
        <p:spPr>
          <a:xfrm>
            <a:off x="9842299" y="2179953"/>
            <a:ext cx="1750060" cy="3938905"/>
          </a:xfrm>
          <a:prstGeom prst="roundRect">
            <a:avLst>
              <a:gd name="adj" fmla="val 50000"/>
            </a:avLst>
          </a:prstGeom>
          <a:solidFill>
            <a:srgbClr val="373C6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文本框 20"/>
          <p:cNvSpPr txBox="1"/>
          <p:nvPr/>
        </p:nvSpPr>
        <p:spPr>
          <a:xfrm flipH="1">
            <a:off x="9842299" y="3515358"/>
            <a:ext cx="2119596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80604020202020204" pitchFamily="34" charset="0"/>
              </a:rPr>
              <a:t>Solved:137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1108509" y="4738369"/>
            <a:ext cx="1290320" cy="2364740"/>
            <a:chOff x="8785" y="1721"/>
            <a:chExt cx="2032" cy="7210"/>
          </a:xfrm>
        </p:grpSpPr>
        <p:sp>
          <p:nvSpPr>
            <p:cNvPr id="43" name="矩形 42"/>
            <p:cNvSpPr/>
            <p:nvPr/>
          </p:nvSpPr>
          <p:spPr>
            <a:xfrm rot="16200000">
              <a:off x="6075" y="4433"/>
              <a:ext cx="7205" cy="1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 rot="5400000" flipH="1">
              <a:off x="7088" y="5202"/>
              <a:ext cx="7210" cy="248"/>
            </a:xfrm>
            <a:prstGeom prst="rect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  <a:alpha val="56000"/>
                  </a:schemeClr>
                </a:gs>
                <a:gs pos="4000">
                  <a:schemeClr val="bg1">
                    <a:lumMod val="75000"/>
                    <a:alpha val="0"/>
                  </a:schemeClr>
                </a:gs>
                <a:gs pos="69000">
                  <a:schemeClr val="tx1">
                    <a:lumMod val="75000"/>
                    <a:lumOff val="25000"/>
                    <a:alpha val="3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16200000">
            <a:off x="4094914" y="4738369"/>
            <a:ext cx="1290320" cy="2364740"/>
            <a:chOff x="8785" y="1721"/>
            <a:chExt cx="2032" cy="7210"/>
          </a:xfrm>
        </p:grpSpPr>
        <p:sp>
          <p:nvSpPr>
            <p:cNvPr id="41" name="矩形 40"/>
            <p:cNvSpPr/>
            <p:nvPr/>
          </p:nvSpPr>
          <p:spPr>
            <a:xfrm rot="16200000">
              <a:off x="6075" y="4433"/>
              <a:ext cx="7205" cy="1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 rot="5400000" flipH="1">
              <a:off x="7088" y="5202"/>
              <a:ext cx="7210" cy="248"/>
            </a:xfrm>
            <a:prstGeom prst="rect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  <a:alpha val="56000"/>
                  </a:schemeClr>
                </a:gs>
                <a:gs pos="4000">
                  <a:schemeClr val="bg1">
                    <a:lumMod val="75000"/>
                    <a:alpha val="0"/>
                  </a:schemeClr>
                </a:gs>
                <a:gs pos="69000">
                  <a:schemeClr val="tx1">
                    <a:lumMod val="75000"/>
                    <a:lumOff val="25000"/>
                    <a:alpha val="3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16200000">
            <a:off x="7078144" y="4738369"/>
            <a:ext cx="1290320" cy="2364740"/>
            <a:chOff x="8785" y="1721"/>
            <a:chExt cx="2032" cy="7210"/>
          </a:xfrm>
        </p:grpSpPr>
        <p:sp>
          <p:nvSpPr>
            <p:cNvPr id="39" name="矩形 38"/>
            <p:cNvSpPr/>
            <p:nvPr/>
          </p:nvSpPr>
          <p:spPr>
            <a:xfrm rot="16200000">
              <a:off x="6075" y="4433"/>
              <a:ext cx="7205" cy="1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 rot="5400000" flipH="1">
              <a:off x="7088" y="5202"/>
              <a:ext cx="7210" cy="248"/>
            </a:xfrm>
            <a:prstGeom prst="rect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  <a:alpha val="56000"/>
                  </a:schemeClr>
                </a:gs>
                <a:gs pos="4000">
                  <a:schemeClr val="bg1">
                    <a:lumMod val="75000"/>
                    <a:alpha val="0"/>
                  </a:schemeClr>
                </a:gs>
                <a:gs pos="69000">
                  <a:schemeClr val="tx1">
                    <a:lumMod val="75000"/>
                    <a:lumOff val="25000"/>
                    <a:alpha val="3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16200000">
            <a:off x="10067724" y="4738369"/>
            <a:ext cx="1290320" cy="2364740"/>
            <a:chOff x="8785" y="1721"/>
            <a:chExt cx="2032" cy="7210"/>
          </a:xfrm>
        </p:grpSpPr>
        <p:sp>
          <p:nvSpPr>
            <p:cNvPr id="37" name="矩形 36"/>
            <p:cNvSpPr/>
            <p:nvPr/>
          </p:nvSpPr>
          <p:spPr>
            <a:xfrm rot="16200000">
              <a:off x="6075" y="4433"/>
              <a:ext cx="7205" cy="1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 flipH="1">
              <a:off x="7088" y="5202"/>
              <a:ext cx="7210" cy="248"/>
            </a:xfrm>
            <a:prstGeom prst="rect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  <a:alpha val="56000"/>
                  </a:schemeClr>
                </a:gs>
                <a:gs pos="4000">
                  <a:schemeClr val="bg1">
                    <a:lumMod val="75000"/>
                    <a:alpha val="0"/>
                  </a:schemeClr>
                </a:gs>
                <a:gs pos="69000">
                  <a:schemeClr val="tx1">
                    <a:lumMod val="75000"/>
                    <a:lumOff val="25000"/>
                    <a:alpha val="3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3" name="文本框 20"/>
          <p:cNvSpPr txBox="1"/>
          <p:nvPr/>
        </p:nvSpPr>
        <p:spPr>
          <a:xfrm flipH="1">
            <a:off x="1116129" y="2319018"/>
            <a:ext cx="1268730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en-US" sz="2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80604020202020204" pitchFamily="34" charset="0"/>
              </a:rPr>
              <a:t>HDOJ</a:t>
            </a:r>
            <a:endParaRPr lang="en-US" altLang="en-US" sz="2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4" name="文本框 20"/>
          <p:cNvSpPr txBox="1"/>
          <p:nvPr/>
        </p:nvSpPr>
        <p:spPr>
          <a:xfrm flipH="1">
            <a:off x="3909695" y="2334260"/>
            <a:ext cx="166179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en-US" sz="2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80604020202020204" pitchFamily="34" charset="0"/>
              </a:rPr>
              <a:t>Codeforces</a:t>
            </a:r>
            <a:endParaRPr lang="en-US" altLang="en-US" sz="2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5" name="文本框 20"/>
          <p:cNvSpPr txBox="1"/>
          <p:nvPr/>
        </p:nvSpPr>
        <p:spPr>
          <a:xfrm flipH="1">
            <a:off x="6910070" y="2319020"/>
            <a:ext cx="162496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en-US" sz="2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80604020202020204" pitchFamily="34" charset="0"/>
              </a:rPr>
              <a:t>Nowcoder</a:t>
            </a:r>
            <a:endParaRPr lang="en-US" altLang="en-US" sz="2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6" name="文本框 20"/>
          <p:cNvSpPr txBox="1"/>
          <p:nvPr/>
        </p:nvSpPr>
        <p:spPr>
          <a:xfrm flipH="1">
            <a:off x="10082964" y="2334258"/>
            <a:ext cx="1268730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en-US" sz="28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80604020202020204" pitchFamily="34" charset="0"/>
              </a:rPr>
              <a:t>BZOJ</a:t>
            </a:r>
            <a:endParaRPr lang="en-US" altLang="en-US" sz="280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27755" y="177532"/>
            <a:ext cx="320799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FF7575"/>
                </a:solidFill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en-US">
                <a:solidFill>
                  <a:srgbClr val="373C66"/>
                </a:solidFill>
              </a:rPr>
              <a:t>Honor</a:t>
            </a:r>
            <a:endParaRPr lang="en-US" altLang="en-US">
              <a:solidFill>
                <a:srgbClr val="373C6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755" y="1079232"/>
            <a:ext cx="2814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>
                <a:solidFill>
                  <a:srgbClr val="373C66"/>
                </a:solidFill>
                <a:latin typeface="微软雅黑" panose="020B0503020204020204" charset="-122"/>
                <a:ea typeface="微软雅黑" panose="020B0503020204020204" charset="-122"/>
              </a:rPr>
              <a:t>过往</a:t>
            </a:r>
            <a:r>
              <a:rPr lang="en-US" altLang="zh-CN" sz="3600">
                <a:solidFill>
                  <a:srgbClr val="373C66"/>
                </a:solidFill>
                <a:latin typeface="微软雅黑" panose="020B0503020204020204" charset="-122"/>
                <a:ea typeface="微软雅黑" panose="020B0503020204020204" charset="-122"/>
              </a:rPr>
              <a:t>的成绩</a:t>
            </a:r>
            <a:endParaRPr lang="en-US" altLang="zh-CN" sz="3600">
              <a:solidFill>
                <a:srgbClr val="373C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22"/>
          <p:cNvSpPr txBox="1"/>
          <p:nvPr/>
        </p:nvSpPr>
        <p:spPr>
          <a:xfrm flipH="1">
            <a:off x="831215" y="2078355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2018 “知乎杯</a:t>
            </a:r>
            <a:r>
              <a:rPr lang="en-US" altLang="zh-CN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“</a:t>
            </a:r>
            <a:r>
              <a:rPr lang="zh-CN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CCSP </a:t>
            </a:r>
            <a:r>
              <a:rPr lang="en-US" altLang="zh-CN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银奖</a:t>
            </a:r>
            <a:r>
              <a:rPr lang="zh-CN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 (Rank:52/478)</a:t>
            </a:r>
            <a:endParaRPr lang="zh-CN" alt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2" name="文本框 22"/>
          <p:cNvSpPr txBox="1"/>
          <p:nvPr/>
        </p:nvSpPr>
        <p:spPr>
          <a:xfrm flipH="1">
            <a:off x="831215" y="2477135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第43届 ACM-ICPC 南京区域赛 铜奖</a:t>
            </a:r>
            <a:endParaRPr 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4" name="文本框 22"/>
          <p:cNvSpPr txBox="1"/>
          <p:nvPr/>
        </p:nvSpPr>
        <p:spPr>
          <a:xfrm flipH="1">
            <a:off x="831215" y="2875915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第三届 中国大学生程序设计竞赛（吉林） 银奖</a:t>
            </a:r>
            <a:endParaRPr 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5" name="文本框 22"/>
          <p:cNvSpPr txBox="1"/>
          <p:nvPr/>
        </p:nvSpPr>
        <p:spPr>
          <a:xfrm flipH="1">
            <a:off x="831215" y="3274695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2018</a:t>
            </a:r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年</a:t>
            </a:r>
            <a:r>
              <a:rPr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 中国大学生程序设计竞赛全国邀请赛(湖南) </a:t>
            </a:r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银奖</a:t>
            </a:r>
            <a:endParaRPr 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6" name="文本框 22"/>
          <p:cNvSpPr txBox="1"/>
          <p:nvPr/>
        </p:nvSpPr>
        <p:spPr>
          <a:xfrm flipH="1">
            <a:off x="831215" y="3673475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2018年第三届中国高校计算机大赛-团体程序设计天梯赛 珠峰争鼎组团体全国一等奖</a:t>
            </a:r>
            <a:endParaRPr 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8" name="文本框 22"/>
          <p:cNvSpPr txBox="1"/>
          <p:nvPr/>
        </p:nvSpPr>
        <p:spPr>
          <a:xfrm flipH="1">
            <a:off x="831215" y="4471035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201</a:t>
            </a:r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9</a:t>
            </a:r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年第</a:t>
            </a:r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四</a:t>
            </a:r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届中国高校计算机大赛-团体程序设计天梯赛 </a:t>
            </a:r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华山论剑</a:t>
            </a:r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组团体全国</a:t>
            </a:r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特</a:t>
            </a:r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等奖</a:t>
            </a:r>
            <a:endParaRPr 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9" name="文本框 22"/>
          <p:cNvSpPr txBox="1"/>
          <p:nvPr/>
        </p:nvSpPr>
        <p:spPr>
          <a:xfrm flipH="1">
            <a:off x="831215" y="4072255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201</a:t>
            </a:r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9年 浙江省大学生程序设计竞赛 银奖</a:t>
            </a:r>
            <a:endParaRPr lang="en-US" alt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10" name="文本框 22"/>
          <p:cNvSpPr txBox="1"/>
          <p:nvPr/>
        </p:nvSpPr>
        <p:spPr>
          <a:xfrm flipH="1">
            <a:off x="831215" y="4869815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201</a:t>
            </a:r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9</a:t>
            </a:r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年 </a:t>
            </a:r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银联极客高校挑战赛入围决赛</a:t>
            </a:r>
            <a:endParaRPr lang="en-US" alt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12" name="文本框 22"/>
          <p:cNvSpPr txBox="1"/>
          <p:nvPr/>
        </p:nvSpPr>
        <p:spPr>
          <a:xfrm flipH="1">
            <a:off x="831215" y="5268595"/>
            <a:ext cx="9793605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201</a:t>
            </a:r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9</a:t>
            </a:r>
            <a:r>
              <a:rPr 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年 </a:t>
            </a:r>
            <a:r>
              <a:rPr lang="en-US" altLang="en-US" sz="20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力扣杯全国秋季编程大赛前50名(Rank:38/1541)</a:t>
            </a:r>
            <a:endParaRPr lang="en-US" altLang="en-US" sz="20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pic>
        <p:nvPicPr>
          <p:cNvPr id="13" name="Picture 12" descr="2018吉林CCPC+ 银奖 + 潘奕铭（16086214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880000">
            <a:off x="2056765" y="610870"/>
            <a:ext cx="8078470" cy="5726430"/>
          </a:xfrm>
          <a:prstGeom prst="rect">
            <a:avLst/>
          </a:prstGeom>
        </p:spPr>
      </p:pic>
      <p:pic>
        <p:nvPicPr>
          <p:cNvPr id="14" name="Picture 13" descr="湖南邀请赛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30" y="203200"/>
            <a:ext cx="4906010" cy="6541770"/>
          </a:xfrm>
          <a:prstGeom prst="rect">
            <a:avLst/>
          </a:prstGeom>
        </p:spPr>
      </p:pic>
      <p:pic>
        <p:nvPicPr>
          <p:cNvPr id="16" name="Picture 15" descr="4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>
            <a:off x="3307715" y="339725"/>
            <a:ext cx="4124325" cy="6268720"/>
          </a:xfrm>
          <a:prstGeom prst="rect">
            <a:avLst/>
          </a:prstGeom>
        </p:spPr>
      </p:pic>
      <p:pic>
        <p:nvPicPr>
          <p:cNvPr id="18" name="Picture 17" descr="3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0000">
            <a:off x="2614930" y="1261745"/>
            <a:ext cx="6962140" cy="52216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27755" y="177532"/>
            <a:ext cx="320799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FF7575"/>
                </a:solidFill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en-US">
                <a:solidFill>
                  <a:srgbClr val="373C66"/>
                </a:solidFill>
              </a:rPr>
              <a:t>Honer</a:t>
            </a:r>
            <a:endParaRPr lang="en-US" altLang="en-US">
              <a:solidFill>
                <a:srgbClr val="373C6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990" y="1079500"/>
            <a:ext cx="9737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strike="sngStrike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</a:rPr>
              <a:t>一些丑照</a:t>
            </a:r>
            <a:endParaRPr lang="en-US" altLang="en-US" sz="3600" strike="sngStrike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</a:endParaRPr>
          </a:p>
        </p:txBody>
      </p:sp>
      <p:pic>
        <p:nvPicPr>
          <p:cNvPr id="2" name="Picture 1" descr="3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8775" y="975995"/>
            <a:ext cx="6797040" cy="5310505"/>
          </a:xfrm>
          <a:prstGeom prst="rect">
            <a:avLst/>
          </a:prstGeom>
        </p:spPr>
      </p:pic>
      <p:pic>
        <p:nvPicPr>
          <p:cNvPr id="4" name="Picture 3" descr="5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75" y="975995"/>
            <a:ext cx="6782435" cy="5087620"/>
          </a:xfrm>
          <a:prstGeom prst="rect">
            <a:avLst/>
          </a:prstGeom>
        </p:spPr>
      </p:pic>
      <p:pic>
        <p:nvPicPr>
          <p:cNvPr id="5" name="Picture 4" descr="89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75" y="975360"/>
            <a:ext cx="6783070" cy="5088255"/>
          </a:xfrm>
          <a:prstGeom prst="rect">
            <a:avLst/>
          </a:prstGeom>
        </p:spPr>
      </p:pic>
      <p:pic>
        <p:nvPicPr>
          <p:cNvPr id="7" name="Picture 6" descr="91011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775" y="965835"/>
            <a:ext cx="6797040" cy="50977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27755" y="177532"/>
            <a:ext cx="3207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FF7575"/>
                </a:solidFill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>
                <a:solidFill>
                  <a:srgbClr val="373C66"/>
                </a:solidFill>
              </a:rPr>
              <a:t>Learn</a:t>
            </a:r>
            <a:endParaRPr lang="zh-CN" altLang="en-US">
              <a:solidFill>
                <a:srgbClr val="373C6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755" y="1079232"/>
            <a:ext cx="281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373C66"/>
                </a:solidFill>
                <a:latin typeface="微软雅黑" panose="020B0503020204020204" charset="-122"/>
                <a:ea typeface="微软雅黑" panose="020B0503020204020204" charset="-122"/>
              </a:rPr>
              <a:t>学习方面</a:t>
            </a:r>
            <a:endParaRPr lang="zh-CN" altLang="en-US" sz="3600">
              <a:solidFill>
                <a:srgbClr val="373C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22"/>
          <p:cNvSpPr txBox="1"/>
          <p:nvPr/>
        </p:nvSpPr>
        <p:spPr>
          <a:xfrm flipH="1">
            <a:off x="8001635" y="1817370"/>
            <a:ext cx="412940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信号与系统：97                                                                      </a:t>
            </a:r>
            <a:endParaRPr lang="en-US" alt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4" name="文本框 22"/>
          <p:cNvSpPr txBox="1"/>
          <p:nvPr/>
        </p:nvSpPr>
        <p:spPr>
          <a:xfrm flipH="1">
            <a:off x="8001635" y="2738120"/>
            <a:ext cx="402399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网络架构与协议：97                                                                     </a:t>
            </a:r>
            <a:endParaRPr lang="en-US" alt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5" name="文本框 22"/>
          <p:cNvSpPr txBox="1"/>
          <p:nvPr/>
        </p:nvSpPr>
        <p:spPr>
          <a:xfrm flipH="1">
            <a:off x="8001635" y="3199130"/>
            <a:ext cx="402399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微处理器与接口技术：97                                                              </a:t>
            </a:r>
            <a:endParaRPr lang="en-US" alt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7" name="文本框 22"/>
          <p:cNvSpPr txBox="1"/>
          <p:nvPr/>
        </p:nvSpPr>
        <p:spPr>
          <a:xfrm flipH="1">
            <a:off x="8001635" y="2277745"/>
            <a:ext cx="412940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大学物理2：97                                                                      </a:t>
            </a:r>
            <a:endParaRPr lang="en-US" alt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8" name="文本框 22"/>
          <p:cNvSpPr txBox="1"/>
          <p:nvPr/>
        </p:nvSpPr>
        <p:spPr>
          <a:xfrm flipH="1">
            <a:off x="8001635" y="3659505"/>
            <a:ext cx="402399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软件开发导论：96                                                                      </a:t>
            </a:r>
            <a:endParaRPr lang="en-US" alt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9" name="文本框 22"/>
          <p:cNvSpPr txBox="1"/>
          <p:nvPr/>
        </p:nvSpPr>
        <p:spPr>
          <a:xfrm flipH="1">
            <a:off x="8001635" y="4119880"/>
            <a:ext cx="402399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概率论与数理统计：96                                                                            </a:t>
            </a:r>
            <a:endParaRPr lang="en-US" alt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10" name="文本框 22"/>
          <p:cNvSpPr txBox="1"/>
          <p:nvPr/>
        </p:nvSpPr>
        <p:spPr>
          <a:xfrm flipH="1">
            <a:off x="8001635" y="5501005"/>
            <a:ext cx="4574540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高级英语（雅思）：95                                                                      </a:t>
            </a:r>
            <a:endParaRPr lang="en-US" alt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graphicFrame>
        <p:nvGraphicFramePr>
          <p:cNvPr id="13" name="Chart 12"/>
          <p:cNvGraphicFramePr/>
          <p:nvPr/>
        </p:nvGraphicFramePr>
        <p:xfrm>
          <a:off x="519430" y="1705610"/>
          <a:ext cx="7482205" cy="471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" name="文本框 22"/>
          <p:cNvSpPr txBox="1"/>
          <p:nvPr/>
        </p:nvSpPr>
        <p:spPr>
          <a:xfrm flipH="1">
            <a:off x="8001635" y="4580255"/>
            <a:ext cx="412940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计算机系统与网络导论：96                                                                       </a:t>
            </a:r>
            <a:endParaRPr lang="en-US" alt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19" name="文本框 22"/>
          <p:cNvSpPr txBox="1"/>
          <p:nvPr/>
        </p:nvSpPr>
        <p:spPr>
          <a:xfrm flipH="1">
            <a:off x="8001635" y="5040630"/>
            <a:ext cx="412940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英语语言开发：95                                                                           </a:t>
            </a:r>
            <a:endParaRPr lang="en-US" alt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27755" y="177532"/>
            <a:ext cx="3207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FF7575"/>
                </a:solidFill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>
                <a:solidFill>
                  <a:srgbClr val="373C66"/>
                </a:solidFill>
              </a:rPr>
              <a:t>Learn</a:t>
            </a:r>
            <a:endParaRPr lang="zh-CN" altLang="en-US">
              <a:solidFill>
                <a:srgbClr val="373C6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755" y="1079232"/>
            <a:ext cx="281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373C66"/>
                </a:solidFill>
                <a:latin typeface="微软雅黑" panose="020B0503020204020204" charset="-122"/>
                <a:ea typeface="微软雅黑" panose="020B0503020204020204" charset="-122"/>
              </a:rPr>
              <a:t>学习方面</a:t>
            </a:r>
            <a:endParaRPr lang="zh-CN" altLang="en-US" sz="3600">
              <a:solidFill>
                <a:srgbClr val="373C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22"/>
          <p:cNvSpPr txBox="1"/>
          <p:nvPr/>
        </p:nvSpPr>
        <p:spPr>
          <a:xfrm flipH="1">
            <a:off x="831215" y="2066925"/>
            <a:ext cx="979360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四</a:t>
            </a:r>
            <a:r>
              <a:rPr lang="en-US" altLang="zh-CN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次一等奖学金，两次二等奖学金</a:t>
            </a:r>
            <a:endParaRPr lang="en-US" altLang="zh-CN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14" name="文本框 22"/>
          <p:cNvSpPr txBox="1"/>
          <p:nvPr/>
        </p:nvSpPr>
        <p:spPr>
          <a:xfrm flipH="1">
            <a:off x="831215" y="2632710"/>
            <a:ext cx="979360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2018年 省政府奖学金</a:t>
            </a:r>
            <a:endParaRPr 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15" name="文本框 22"/>
          <p:cNvSpPr txBox="1"/>
          <p:nvPr/>
        </p:nvSpPr>
        <p:spPr>
          <a:xfrm flipH="1">
            <a:off x="831215" y="3762375"/>
            <a:ext cx="979360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2017年 校三好学生</a:t>
            </a:r>
            <a:endParaRPr lang="en-US" alt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  <p:sp>
        <p:nvSpPr>
          <p:cNvPr id="2" name="文本框 22"/>
          <p:cNvSpPr txBox="1"/>
          <p:nvPr/>
        </p:nvSpPr>
        <p:spPr>
          <a:xfrm flipH="1">
            <a:off x="831215" y="3199130"/>
            <a:ext cx="979360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2018年 </a:t>
            </a:r>
            <a:r>
              <a:rPr lang="en-US" altLang="en-US" sz="2400" b="1">
                <a:solidFill>
                  <a:srgbClr val="373C66"/>
                </a:solidFill>
                <a:uFillTx/>
                <a:latin typeface="微软雅黑" charset="0"/>
                <a:ea typeface="微软雅黑" panose="020B0503020204020204" charset="-122"/>
                <a:sym typeface="SimSun" panose="02010600030101010101" pitchFamily="2" charset="-122"/>
              </a:rPr>
              <a:t>华为奖学金本科组三等奖（本科生仅4人获奖）</a:t>
            </a:r>
            <a:endParaRPr lang="en-US" altLang="en-US" sz="2400" b="1">
              <a:solidFill>
                <a:srgbClr val="373C66"/>
              </a:solidFill>
              <a:uFillTx/>
              <a:latin typeface="微软雅黑" charset="0"/>
              <a:ea typeface="微软雅黑" panose="020B0503020204020204" charset="-122"/>
              <a:sym typeface="SimSun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2585" y="138504"/>
            <a:ext cx="606549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373C66"/>
                </a:solidFill>
                <a:latin typeface="Impact" panose="020B0806030902050204" pitchFamily="34" charset="0"/>
                <a:ea typeface="微软雅黑" panose="020B0503020204020204" charset="-122"/>
              </a:rPr>
              <a:t>HDU-HELP</a:t>
            </a:r>
            <a:endParaRPr lang="en-US" sz="6600">
              <a:solidFill>
                <a:srgbClr val="373C66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585" y="1012147"/>
            <a:ext cx="2814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373C66"/>
                </a:solidFill>
                <a:latin typeface="微软雅黑" panose="020B0503020204020204" charset="-122"/>
                <a:ea typeface="微软雅黑" panose="020B0503020204020204" charset="-122"/>
              </a:rPr>
              <a:t>杭电助手</a:t>
            </a:r>
            <a:endParaRPr lang="en-US" altLang="zh-CN" sz="3600">
              <a:solidFill>
                <a:srgbClr val="373C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1" descr="pp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120000">
            <a:off x="2771140" y="923290"/>
            <a:ext cx="3071495" cy="5457825"/>
          </a:xfrm>
          <a:prstGeom prst="rect">
            <a:avLst/>
          </a:prstGeom>
        </p:spPr>
      </p:pic>
      <p:pic>
        <p:nvPicPr>
          <p:cNvPr id="8" name="Picture 7" descr="pp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000">
            <a:off x="5708650" y="627380"/>
            <a:ext cx="2894965" cy="5154930"/>
          </a:xfrm>
          <a:prstGeom prst="rect">
            <a:avLst/>
          </a:prstGeom>
        </p:spPr>
      </p:pic>
      <p:pic>
        <p:nvPicPr>
          <p:cNvPr id="10" name="Picture 9" descr="pp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0">
            <a:off x="9029065" y="1067435"/>
            <a:ext cx="2877185" cy="51701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27990" y="165100"/>
            <a:ext cx="77844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FF7575"/>
                </a:solidFill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>
                <a:solidFill>
                  <a:srgbClr val="373C66"/>
                </a:solidFill>
              </a:rPr>
              <a:t>Internship in Tencent</a:t>
            </a:r>
            <a:endParaRPr lang="en-US">
              <a:solidFill>
                <a:srgbClr val="373C6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990" y="1079500"/>
            <a:ext cx="3705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373C66"/>
                </a:solidFill>
                <a:latin typeface="微软雅黑" panose="020B0503020204020204" charset="-122"/>
                <a:ea typeface="微软雅黑" panose="020B0503020204020204" charset="-122"/>
              </a:rPr>
              <a:t>暑期实习生活</a:t>
            </a:r>
            <a:endParaRPr lang="en-US" altLang="zh-CN" sz="3600">
              <a:solidFill>
                <a:srgbClr val="373C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Picture 21" descr="IMG_25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240000">
            <a:off x="3749675" y="1264285"/>
            <a:ext cx="3795395" cy="5061585"/>
          </a:xfrm>
          <a:prstGeom prst="rect">
            <a:avLst/>
          </a:prstGeom>
        </p:spPr>
      </p:pic>
      <p:pic>
        <p:nvPicPr>
          <p:cNvPr id="23" name="Picture 22" descr="IMG_25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0000">
            <a:off x="4909820" y="815340"/>
            <a:ext cx="3919220" cy="5227320"/>
          </a:xfrm>
          <a:prstGeom prst="rect">
            <a:avLst/>
          </a:prstGeom>
        </p:spPr>
      </p:pic>
      <p:pic>
        <p:nvPicPr>
          <p:cNvPr id="24" name="Picture 23" descr="IMG_25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075" y="1079500"/>
            <a:ext cx="3717925" cy="4979035"/>
          </a:xfrm>
          <a:prstGeom prst="rect">
            <a:avLst/>
          </a:prstGeom>
        </p:spPr>
      </p:pic>
      <p:pic>
        <p:nvPicPr>
          <p:cNvPr id="26" name="Picture 25" descr="IMG_25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710" y="1496060"/>
            <a:ext cx="6418580" cy="4813300"/>
          </a:xfrm>
          <a:prstGeom prst="rect">
            <a:avLst/>
          </a:prstGeom>
        </p:spPr>
      </p:pic>
      <p:pic>
        <p:nvPicPr>
          <p:cNvPr id="27" name="Picture 26" descr="IMG_23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0000">
            <a:off x="3602990" y="702945"/>
            <a:ext cx="4088130" cy="5451475"/>
          </a:xfrm>
          <a:prstGeom prst="rect">
            <a:avLst/>
          </a:prstGeom>
        </p:spPr>
      </p:pic>
      <p:pic>
        <p:nvPicPr>
          <p:cNvPr id="28" name="Picture 27" descr="IMG_23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40000">
            <a:off x="3602355" y="495300"/>
            <a:ext cx="4610100" cy="6147435"/>
          </a:xfrm>
          <a:prstGeom prst="rect">
            <a:avLst/>
          </a:prstGeom>
        </p:spPr>
      </p:pic>
      <p:pic>
        <p:nvPicPr>
          <p:cNvPr id="29" name="Picture 28" descr="IMG_22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605" y="400685"/>
            <a:ext cx="4542155" cy="6057265"/>
          </a:xfrm>
          <a:prstGeom prst="rect">
            <a:avLst/>
          </a:prstGeom>
        </p:spPr>
      </p:pic>
      <p:pic>
        <p:nvPicPr>
          <p:cNvPr id="30" name="Picture 29" descr="IMG_21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640000">
            <a:off x="3429000" y="379730"/>
            <a:ext cx="4664075" cy="6219825"/>
          </a:xfrm>
          <a:prstGeom prst="rect">
            <a:avLst/>
          </a:prstGeom>
        </p:spPr>
      </p:pic>
      <p:pic>
        <p:nvPicPr>
          <p:cNvPr id="31" name="Picture 30" descr="IMG_21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415" y="916940"/>
            <a:ext cx="7073900" cy="5304790"/>
          </a:xfrm>
          <a:prstGeom prst="rect">
            <a:avLst/>
          </a:prstGeom>
        </p:spPr>
      </p:pic>
      <p:pic>
        <p:nvPicPr>
          <p:cNvPr id="36" name="Picture 35" descr="IMG_20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680000">
            <a:off x="3427730" y="-118110"/>
            <a:ext cx="5336540" cy="7117080"/>
          </a:xfrm>
          <a:prstGeom prst="rect">
            <a:avLst/>
          </a:prstGeom>
        </p:spPr>
      </p:pic>
      <p:pic>
        <p:nvPicPr>
          <p:cNvPr id="37" name="Picture 36" descr="IMG_199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980000">
            <a:off x="3739515" y="-120650"/>
            <a:ext cx="5322570" cy="7098030"/>
          </a:xfrm>
          <a:prstGeom prst="rect">
            <a:avLst/>
          </a:prstGeom>
        </p:spPr>
      </p:pic>
      <p:pic>
        <p:nvPicPr>
          <p:cNvPr id="38" name="Picture 37" descr="IMG_19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4605" y="94615"/>
            <a:ext cx="4935855" cy="6582410"/>
          </a:xfrm>
          <a:prstGeom prst="rect">
            <a:avLst/>
          </a:prstGeom>
        </p:spPr>
      </p:pic>
      <p:pic>
        <p:nvPicPr>
          <p:cNvPr id="39" name="Picture 38" descr="poi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160000">
            <a:off x="3843020" y="382270"/>
            <a:ext cx="4504690" cy="60071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www.515ppt.com</Template>
  <TotalTime>0</TotalTime>
  <Words>1368</Words>
  <Application>WPS Presentation</Application>
  <PresentationFormat>宽屏</PresentationFormat>
  <Paragraphs>114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微软雅黑</vt:lpstr>
      <vt:lpstr>Impact</vt:lpstr>
      <vt:lpstr>微软雅黑</vt:lpstr>
      <vt:lpstr>Droid Sans Fallback</vt:lpstr>
      <vt:lpstr>DejaVu Sans</vt:lpstr>
      <vt:lpstr>Abyssinica SIL</vt:lpstr>
      <vt:lpstr>Arial Unicode MS</vt:lpstr>
      <vt:lpstr>等线 Light</vt:lpstr>
      <vt:lpstr>Gubbi</vt:lpstr>
      <vt:lpstr>等线</vt:lpstr>
      <vt:lpstr>Calibri</vt:lpstr>
      <vt:lpstr>Ubuntu Condensed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苏州珀菲科特网络科技有限公司</Company>
  <LinksUpToDate>false</LinksUpToDate>
  <SharedDoc>false</SharedDoc>
  <HyperlinksChanged>false</HyperlinksChanged>
  <AppVersion>14.0000</AppVersion>
  <Manager>www.515ppt.com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www.515ppt.com</dc:title>
  <dc:creator>www.515ppt.com</dc:creator>
  <cp:keywords>更多精品文档，请访问www.515ppt.com</cp:keywords>
  <dc:description>更多精品文档，请访问www.515ppt.com</dc:description>
  <dc:subject>www.515ppt.com</dc:subject>
  <cp:category>www.515ppt.com</cp:category>
  <cp:lastModifiedBy>darkmoon</cp:lastModifiedBy>
  <cp:revision>31</cp:revision>
  <dcterms:created xsi:type="dcterms:W3CDTF">2019-09-30T02:38:41Z</dcterms:created>
  <dcterms:modified xsi:type="dcterms:W3CDTF">2019-09-30T02:38:41Z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eFrom">
    <vt:lpwstr>www.515ppt.com</vt:lpwstr>
  </property>
  <property fmtid="{D5CDD505-2E9C-101B-9397-08002B2CF9AE}" pid="3" name="KSOProductBuildVer">
    <vt:lpwstr>1033-10.1.0.6757</vt:lpwstr>
  </property>
</Properties>
</file>